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65" r:id="rId2"/>
    <p:sldId id="466" r:id="rId3"/>
    <p:sldId id="467" r:id="rId4"/>
    <p:sldId id="468" r:id="rId5"/>
    <p:sldId id="469" r:id="rId6"/>
    <p:sldId id="470" r:id="rId7"/>
    <p:sldId id="471" r:id="rId8"/>
    <p:sldId id="472" r:id="rId9"/>
  </p:sldIdLst>
  <p:sldSz cx="24384000" cy="13716000"/>
  <p:notesSz cx="7023100" cy="93091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1209" autoAdjust="0"/>
  </p:normalViewPr>
  <p:slideViewPr>
    <p:cSldViewPr>
      <p:cViewPr>
        <p:scale>
          <a:sx n="40" d="100"/>
          <a:sy n="40" d="100"/>
        </p:scale>
        <p:origin x="-2028" y="-672"/>
      </p:cViewPr>
      <p:guideLst>
        <p:guide orient="horz" pos="4320"/>
        <p:guide orient="horz" pos="3141"/>
        <p:guide orient="horz" pos="4910"/>
        <p:guide orient="horz" pos="3912"/>
        <p:guide orient="horz" pos="6225"/>
        <p:guide orient="horz" pos="7450"/>
        <p:guide orient="horz" pos="4683"/>
        <p:guide orient="horz" pos="2143"/>
        <p:guide orient="horz" pos="5499"/>
        <p:guide orient="horz" pos="3322"/>
        <p:guide pos="7725"/>
        <p:guide pos="1058"/>
        <p:guide pos="2373"/>
        <p:guide pos="9857"/>
        <p:guide pos="9630"/>
        <p:guide pos="105"/>
        <p:guide pos="6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qnas\home\celevye_fingram_grupp_sliv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8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rebuchet MS" panose="020B0603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2440483770367"/>
          <c:y val="2.7665771341310659E-2"/>
          <c:w val="0.52569006393225803"/>
          <c:h val="0.91618414947358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A0000"/>
            </a:solidFill>
          </c:spPr>
          <c:invertIfNegative val="0"/>
          <c:dLbls>
            <c:txPr>
              <a:bodyPr/>
              <a:lstStyle/>
              <a:p>
                <a:pPr>
                  <a:defRPr sz="3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Лист1!$A$18:$A$20</c:f>
              <c:strCache>
                <c:ptCount val="3"/>
                <c:pt idx="0">
                  <c:v>Финансовое поведение </c:v>
                </c:pt>
                <c:pt idx="1">
                  <c:v>Финансовые установки </c:v>
                </c:pt>
                <c:pt idx="2">
                  <c:v>Финансовые знания </c:v>
                </c:pt>
              </c:strCache>
            </c:strRef>
          </c:cat>
          <c:val>
            <c:numRef>
              <c:f>Лист1!$B$18:$B$20</c:f>
              <c:numCache>
                <c:formatCode>0%</c:formatCode>
                <c:ptCount val="3"/>
                <c:pt idx="0">
                  <c:v>0.36899999999999999</c:v>
                </c:pt>
                <c:pt idx="1">
                  <c:v>0.46200000000000002</c:v>
                </c:pt>
                <c:pt idx="2">
                  <c:v>0.438</c:v>
                </c:pt>
              </c:numCache>
            </c:numRef>
          </c:val>
        </c:ser>
        <c:ser>
          <c:idx val="1"/>
          <c:order val="1"/>
          <c:tx>
            <c:strRef>
              <c:f>Лист1!$C$17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Лист1!$A$18:$A$20</c:f>
              <c:strCache>
                <c:ptCount val="3"/>
                <c:pt idx="0">
                  <c:v>Финансовое поведение </c:v>
                </c:pt>
                <c:pt idx="1">
                  <c:v>Финансовые установки </c:v>
                </c:pt>
                <c:pt idx="2">
                  <c:v>Финансовые знания </c:v>
                </c:pt>
              </c:strCache>
            </c:strRef>
          </c:cat>
          <c:val>
            <c:numRef>
              <c:f>Лист1!$C$18:$C$20</c:f>
              <c:numCache>
                <c:formatCode>0%</c:formatCode>
                <c:ptCount val="3"/>
                <c:pt idx="0">
                  <c:v>0.44</c:v>
                </c:pt>
                <c:pt idx="1">
                  <c:v>0.4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562752"/>
        <c:axId val="48899200"/>
      </c:barChart>
      <c:catAx>
        <c:axId val="53562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48899200"/>
        <c:crosses val="autoZero"/>
        <c:auto val="1"/>
        <c:lblAlgn val="ctr"/>
        <c:lblOffset val="100"/>
        <c:noMultiLvlLbl val="0"/>
      </c:catAx>
      <c:valAx>
        <c:axId val="4889920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3562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72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rebuchet MS" panose="020B0603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8000" b="1">
                    <a:latin typeface="Trebuchet MS" panose="020B0603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2563072"/>
        <c:axId val="22676224"/>
      </c:barChart>
      <c:catAx>
        <c:axId val="22563072"/>
        <c:scaling>
          <c:orientation val="minMax"/>
        </c:scaling>
        <c:delete val="1"/>
        <c:axPos val="l"/>
        <c:majorTickMark val="out"/>
        <c:minorTickMark val="none"/>
        <c:tickLblPos val="nextTo"/>
        <c:crossAx val="22676224"/>
        <c:crosses val="autoZero"/>
        <c:auto val="1"/>
        <c:lblAlgn val="ctr"/>
        <c:lblOffset val="100"/>
        <c:noMultiLvlLbl val="0"/>
      </c:catAx>
      <c:valAx>
        <c:axId val="226762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563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298816"/>
        <c:axId val="23300352"/>
      </c:barChart>
      <c:catAx>
        <c:axId val="23298816"/>
        <c:scaling>
          <c:orientation val="minMax"/>
        </c:scaling>
        <c:delete val="1"/>
        <c:axPos val="l"/>
        <c:majorTickMark val="out"/>
        <c:minorTickMark val="none"/>
        <c:tickLblPos val="nextTo"/>
        <c:crossAx val="23300352"/>
        <c:crosses val="autoZero"/>
        <c:auto val="1"/>
        <c:lblAlgn val="ctr"/>
        <c:lblOffset val="100"/>
        <c:noMultiLvlLbl val="0"/>
      </c:catAx>
      <c:valAx>
        <c:axId val="23300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29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423232"/>
        <c:axId val="23425024"/>
      </c:barChart>
      <c:catAx>
        <c:axId val="23423232"/>
        <c:scaling>
          <c:orientation val="minMax"/>
        </c:scaling>
        <c:delete val="1"/>
        <c:axPos val="l"/>
        <c:majorTickMark val="out"/>
        <c:minorTickMark val="none"/>
        <c:tickLblPos val="nextTo"/>
        <c:crossAx val="23425024"/>
        <c:crosses val="autoZero"/>
        <c:auto val="1"/>
        <c:lblAlgn val="ctr"/>
        <c:lblOffset val="100"/>
        <c:noMultiLvlLbl val="0"/>
      </c:catAx>
      <c:valAx>
        <c:axId val="234250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423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490560"/>
        <c:axId val="23492096"/>
      </c:barChart>
      <c:catAx>
        <c:axId val="23490560"/>
        <c:scaling>
          <c:orientation val="minMax"/>
        </c:scaling>
        <c:delete val="1"/>
        <c:axPos val="l"/>
        <c:majorTickMark val="out"/>
        <c:minorTickMark val="none"/>
        <c:tickLblPos val="nextTo"/>
        <c:crossAx val="23492096"/>
        <c:crosses val="autoZero"/>
        <c:auto val="1"/>
        <c:lblAlgn val="ctr"/>
        <c:lblOffset val="100"/>
        <c:noMultiLvlLbl val="0"/>
      </c:catAx>
      <c:valAx>
        <c:axId val="23492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49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575936"/>
        <c:axId val="23585920"/>
      </c:barChart>
      <c:catAx>
        <c:axId val="23575936"/>
        <c:scaling>
          <c:orientation val="minMax"/>
        </c:scaling>
        <c:delete val="1"/>
        <c:axPos val="l"/>
        <c:majorTickMark val="out"/>
        <c:minorTickMark val="none"/>
        <c:tickLblPos val="nextTo"/>
        <c:crossAx val="23585920"/>
        <c:crosses val="autoZero"/>
        <c:auto val="1"/>
        <c:lblAlgn val="ctr"/>
        <c:lblOffset val="100"/>
        <c:noMultiLvlLbl val="0"/>
      </c:catAx>
      <c:valAx>
        <c:axId val="235859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575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1030784"/>
        <c:axId val="61032320"/>
      </c:barChart>
      <c:catAx>
        <c:axId val="61030784"/>
        <c:scaling>
          <c:orientation val="minMax"/>
        </c:scaling>
        <c:delete val="1"/>
        <c:axPos val="l"/>
        <c:majorTickMark val="out"/>
        <c:minorTickMark val="none"/>
        <c:tickLblPos val="nextTo"/>
        <c:crossAx val="61032320"/>
        <c:crosses val="autoZero"/>
        <c:auto val="1"/>
        <c:lblAlgn val="ctr"/>
        <c:lblOffset val="100"/>
        <c:noMultiLvlLbl val="0"/>
      </c:catAx>
      <c:valAx>
        <c:axId val="610323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103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2217344"/>
        <c:axId val="52218880"/>
      </c:barChart>
      <c:catAx>
        <c:axId val="52217344"/>
        <c:scaling>
          <c:orientation val="minMax"/>
        </c:scaling>
        <c:delete val="1"/>
        <c:axPos val="l"/>
        <c:majorTickMark val="out"/>
        <c:minorTickMark val="none"/>
        <c:tickLblPos val="nextTo"/>
        <c:crossAx val="52218880"/>
        <c:crosses val="autoZero"/>
        <c:auto val="1"/>
        <c:lblAlgn val="ctr"/>
        <c:lblOffset val="100"/>
        <c:noMultiLvlLbl val="0"/>
      </c:catAx>
      <c:valAx>
        <c:axId val="52218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221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2243456"/>
        <c:axId val="52261632"/>
      </c:barChart>
      <c:catAx>
        <c:axId val="52243456"/>
        <c:scaling>
          <c:orientation val="minMax"/>
        </c:scaling>
        <c:delete val="1"/>
        <c:axPos val="l"/>
        <c:majorTickMark val="out"/>
        <c:minorTickMark val="none"/>
        <c:tickLblPos val="nextTo"/>
        <c:crossAx val="52261632"/>
        <c:crosses val="autoZero"/>
        <c:auto val="1"/>
        <c:lblAlgn val="ctr"/>
        <c:lblOffset val="100"/>
        <c:noMultiLvlLbl val="0"/>
      </c:catAx>
      <c:valAx>
        <c:axId val="522616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224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7080960"/>
        <c:axId val="67082496"/>
      </c:barChart>
      <c:catAx>
        <c:axId val="67080960"/>
        <c:scaling>
          <c:orientation val="minMax"/>
        </c:scaling>
        <c:delete val="1"/>
        <c:axPos val="l"/>
        <c:majorTickMark val="out"/>
        <c:minorTickMark val="none"/>
        <c:tickLblPos val="nextTo"/>
        <c:crossAx val="67082496"/>
        <c:crosses val="autoZero"/>
        <c:auto val="1"/>
        <c:lblAlgn val="ctr"/>
        <c:lblOffset val="100"/>
        <c:noMultiLvlLbl val="0"/>
      </c:catAx>
      <c:valAx>
        <c:axId val="670824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708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7171072"/>
        <c:axId val="67172608"/>
      </c:barChart>
      <c:catAx>
        <c:axId val="67171072"/>
        <c:scaling>
          <c:orientation val="minMax"/>
        </c:scaling>
        <c:delete val="1"/>
        <c:axPos val="l"/>
        <c:majorTickMark val="out"/>
        <c:minorTickMark val="none"/>
        <c:tickLblPos val="nextTo"/>
        <c:crossAx val="67172608"/>
        <c:crosses val="autoZero"/>
        <c:auto val="1"/>
        <c:lblAlgn val="ctr"/>
        <c:lblOffset val="100"/>
        <c:noMultiLvlLbl val="0"/>
      </c:catAx>
      <c:valAx>
        <c:axId val="67172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717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7262720"/>
        <c:axId val="67264512"/>
      </c:barChart>
      <c:catAx>
        <c:axId val="67262720"/>
        <c:scaling>
          <c:orientation val="minMax"/>
        </c:scaling>
        <c:delete val="1"/>
        <c:axPos val="l"/>
        <c:majorTickMark val="out"/>
        <c:minorTickMark val="none"/>
        <c:tickLblPos val="nextTo"/>
        <c:crossAx val="67264512"/>
        <c:crosses val="autoZero"/>
        <c:auto val="1"/>
        <c:lblAlgn val="ctr"/>
        <c:lblOffset val="100"/>
        <c:noMultiLvlLbl val="0"/>
      </c:catAx>
      <c:valAx>
        <c:axId val="672645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7262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7701760"/>
        <c:axId val="67707648"/>
      </c:barChart>
      <c:catAx>
        <c:axId val="67701760"/>
        <c:scaling>
          <c:orientation val="minMax"/>
        </c:scaling>
        <c:delete val="1"/>
        <c:axPos val="l"/>
        <c:majorTickMark val="out"/>
        <c:minorTickMark val="none"/>
        <c:tickLblPos val="nextTo"/>
        <c:crossAx val="67707648"/>
        <c:crosses val="autoZero"/>
        <c:auto val="1"/>
        <c:lblAlgn val="ctr"/>
        <c:lblOffset val="100"/>
        <c:noMultiLvlLbl val="0"/>
      </c:catAx>
      <c:valAx>
        <c:axId val="677076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7701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7458560"/>
        <c:axId val="67460096"/>
      </c:barChart>
      <c:catAx>
        <c:axId val="67458560"/>
        <c:scaling>
          <c:orientation val="minMax"/>
        </c:scaling>
        <c:delete val="1"/>
        <c:axPos val="l"/>
        <c:majorTickMark val="out"/>
        <c:minorTickMark val="none"/>
        <c:tickLblPos val="nextTo"/>
        <c:crossAx val="67460096"/>
        <c:crosses val="autoZero"/>
        <c:auto val="1"/>
        <c:lblAlgn val="ctr"/>
        <c:lblOffset val="100"/>
        <c:noMultiLvlLbl val="0"/>
      </c:catAx>
      <c:valAx>
        <c:axId val="67460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7458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2DF94-BA1F-45A4-AA8B-89CB6D0A4326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1A3A45BF-3744-4577-B836-F6F293B18633}">
      <dgm:prSet phldrT="[Текст]"/>
      <dgm:spPr>
        <a:solidFill>
          <a:srgbClr val="EBE61A">
            <a:alpha val="49804"/>
          </a:srgbClr>
        </a:solidFill>
      </dgm:spPr>
      <dgm:t>
        <a:bodyPr/>
        <a:lstStyle/>
        <a:p>
          <a:r>
            <a:rPr lang="ru-RU" dirty="0" smtClean="0"/>
            <a:t>Знания</a:t>
          </a:r>
          <a:endParaRPr lang="ru-RU" dirty="0"/>
        </a:p>
      </dgm:t>
    </dgm:pt>
    <dgm:pt modelId="{2A0F9C2A-9850-451B-BC58-DEF4D2A5CDC0}" type="parTrans" cxnId="{484BA884-33A3-4F31-B029-F91048D3F2B0}">
      <dgm:prSet/>
      <dgm:spPr/>
      <dgm:t>
        <a:bodyPr/>
        <a:lstStyle/>
        <a:p>
          <a:endParaRPr lang="ru-RU"/>
        </a:p>
      </dgm:t>
    </dgm:pt>
    <dgm:pt modelId="{6EC00CD2-6534-46AD-9E7D-3E354ECA5DF6}" type="sibTrans" cxnId="{484BA884-33A3-4F31-B029-F91048D3F2B0}">
      <dgm:prSet/>
      <dgm:spPr/>
      <dgm:t>
        <a:bodyPr/>
        <a:lstStyle/>
        <a:p>
          <a:endParaRPr lang="ru-RU"/>
        </a:p>
      </dgm:t>
    </dgm:pt>
    <dgm:pt modelId="{3CBE9A08-6C46-45E2-A3C5-5CBCA3C425AA}">
      <dgm:prSet phldrT="[Текст]"/>
      <dgm:spPr>
        <a:solidFill>
          <a:schemeClr val="accent4">
            <a:alpha val="50000"/>
          </a:schemeClr>
        </a:solidFill>
      </dgm:spPr>
      <dgm:t>
        <a:bodyPr/>
        <a:lstStyle/>
        <a:p>
          <a:r>
            <a:rPr lang="ru-RU" dirty="0" smtClean="0"/>
            <a:t>Установки</a:t>
          </a:r>
          <a:endParaRPr lang="ru-RU" dirty="0"/>
        </a:p>
      </dgm:t>
    </dgm:pt>
    <dgm:pt modelId="{D1172D83-691A-45F7-AF0E-1CE01CF0D1E8}" type="parTrans" cxnId="{0806A955-7A66-4CC6-8397-AA6D69A87D19}">
      <dgm:prSet/>
      <dgm:spPr/>
      <dgm:t>
        <a:bodyPr/>
        <a:lstStyle/>
        <a:p>
          <a:endParaRPr lang="ru-RU"/>
        </a:p>
      </dgm:t>
    </dgm:pt>
    <dgm:pt modelId="{A78791AB-BEEC-4C88-8685-0DDE6B16701E}" type="sibTrans" cxnId="{0806A955-7A66-4CC6-8397-AA6D69A87D19}">
      <dgm:prSet/>
      <dgm:spPr/>
      <dgm:t>
        <a:bodyPr/>
        <a:lstStyle/>
        <a:p>
          <a:endParaRPr lang="ru-RU"/>
        </a:p>
      </dgm:t>
    </dgm:pt>
    <dgm:pt modelId="{7E6A2824-87D7-4D12-8C2A-3ADF3804B702}">
      <dgm:prSet phldrT="[Текст]"/>
      <dgm:spPr>
        <a:solidFill>
          <a:srgbClr val="FA0000">
            <a:alpha val="50000"/>
          </a:srgbClr>
        </a:solidFill>
      </dgm:spPr>
      <dgm:t>
        <a:bodyPr/>
        <a:lstStyle/>
        <a:p>
          <a:r>
            <a:rPr lang="ru-RU" dirty="0" smtClean="0"/>
            <a:t>Поведение</a:t>
          </a:r>
          <a:endParaRPr lang="ru-RU" dirty="0"/>
        </a:p>
      </dgm:t>
    </dgm:pt>
    <dgm:pt modelId="{31B67EFD-BD34-450D-8129-1FB4A96D611C}" type="parTrans" cxnId="{AA457F7A-2DAA-4F1B-8F69-9AC34EF4FDD4}">
      <dgm:prSet/>
      <dgm:spPr/>
      <dgm:t>
        <a:bodyPr/>
        <a:lstStyle/>
        <a:p>
          <a:endParaRPr lang="ru-RU"/>
        </a:p>
      </dgm:t>
    </dgm:pt>
    <dgm:pt modelId="{7FD5A93F-41BF-40DD-BB30-F071DA1B7CA4}" type="sibTrans" cxnId="{AA457F7A-2DAA-4F1B-8F69-9AC34EF4FDD4}">
      <dgm:prSet/>
      <dgm:spPr/>
      <dgm:t>
        <a:bodyPr/>
        <a:lstStyle/>
        <a:p>
          <a:endParaRPr lang="ru-RU"/>
        </a:p>
      </dgm:t>
    </dgm:pt>
    <dgm:pt modelId="{D5B476C2-949B-4E12-AC0A-CEA5948E0240}" type="pres">
      <dgm:prSet presAssocID="{C612DF94-BA1F-45A4-AA8B-89CB6D0A4326}" presName="compositeShape" presStyleCnt="0">
        <dgm:presLayoutVars>
          <dgm:chMax val="7"/>
          <dgm:dir/>
          <dgm:resizeHandles val="exact"/>
        </dgm:presLayoutVars>
      </dgm:prSet>
      <dgm:spPr/>
    </dgm:pt>
    <dgm:pt modelId="{6184B6E7-3162-40BB-9D80-24390DA890C2}" type="pres">
      <dgm:prSet presAssocID="{1A3A45BF-3744-4577-B836-F6F293B18633}" presName="circ1" presStyleLbl="vennNode1" presStyleIdx="0" presStyleCnt="3"/>
      <dgm:spPr/>
      <dgm:t>
        <a:bodyPr/>
        <a:lstStyle/>
        <a:p>
          <a:endParaRPr lang="ru-RU"/>
        </a:p>
      </dgm:t>
    </dgm:pt>
    <dgm:pt modelId="{3D877393-9B77-45EA-BF6D-85D3574D235C}" type="pres">
      <dgm:prSet presAssocID="{1A3A45BF-3744-4577-B836-F6F293B1863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E9949-7FE3-4AB8-8A55-6B5FE841B524}" type="pres">
      <dgm:prSet presAssocID="{3CBE9A08-6C46-45E2-A3C5-5CBCA3C425AA}" presName="circ2" presStyleLbl="vennNode1" presStyleIdx="1" presStyleCnt="3"/>
      <dgm:spPr/>
      <dgm:t>
        <a:bodyPr/>
        <a:lstStyle/>
        <a:p>
          <a:endParaRPr lang="ru-RU"/>
        </a:p>
      </dgm:t>
    </dgm:pt>
    <dgm:pt modelId="{72DFE396-23DB-4CB0-84BC-4997F9A07C8A}" type="pres">
      <dgm:prSet presAssocID="{3CBE9A08-6C46-45E2-A3C5-5CBCA3C425A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F2175-B184-448D-B383-229302469084}" type="pres">
      <dgm:prSet presAssocID="{7E6A2824-87D7-4D12-8C2A-3ADF3804B702}" presName="circ3" presStyleLbl="vennNode1" presStyleIdx="2" presStyleCnt="3"/>
      <dgm:spPr/>
      <dgm:t>
        <a:bodyPr/>
        <a:lstStyle/>
        <a:p>
          <a:endParaRPr lang="ru-RU"/>
        </a:p>
      </dgm:t>
    </dgm:pt>
    <dgm:pt modelId="{F1309D9F-3FC0-477E-8714-31C3F2522900}" type="pres">
      <dgm:prSet presAssocID="{7E6A2824-87D7-4D12-8C2A-3ADF3804B7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457F7A-2DAA-4F1B-8F69-9AC34EF4FDD4}" srcId="{C612DF94-BA1F-45A4-AA8B-89CB6D0A4326}" destId="{7E6A2824-87D7-4D12-8C2A-3ADF3804B702}" srcOrd="2" destOrd="0" parTransId="{31B67EFD-BD34-450D-8129-1FB4A96D611C}" sibTransId="{7FD5A93F-41BF-40DD-BB30-F071DA1B7CA4}"/>
    <dgm:cxn modelId="{62F43119-9D89-4E1F-83C8-6965ED2D4B04}" type="presOf" srcId="{1A3A45BF-3744-4577-B836-F6F293B18633}" destId="{3D877393-9B77-45EA-BF6D-85D3574D235C}" srcOrd="1" destOrd="0" presId="urn:microsoft.com/office/officeart/2005/8/layout/venn1"/>
    <dgm:cxn modelId="{0806A955-7A66-4CC6-8397-AA6D69A87D19}" srcId="{C612DF94-BA1F-45A4-AA8B-89CB6D0A4326}" destId="{3CBE9A08-6C46-45E2-A3C5-5CBCA3C425AA}" srcOrd="1" destOrd="0" parTransId="{D1172D83-691A-45F7-AF0E-1CE01CF0D1E8}" sibTransId="{A78791AB-BEEC-4C88-8685-0DDE6B16701E}"/>
    <dgm:cxn modelId="{DC76FCA4-2F8C-4144-B2FC-B8AD40B6A2E2}" type="presOf" srcId="{C612DF94-BA1F-45A4-AA8B-89CB6D0A4326}" destId="{D5B476C2-949B-4E12-AC0A-CEA5948E0240}" srcOrd="0" destOrd="0" presId="urn:microsoft.com/office/officeart/2005/8/layout/venn1"/>
    <dgm:cxn modelId="{7EFBB49E-A9A9-4351-9BD8-A559AFDABA82}" type="presOf" srcId="{3CBE9A08-6C46-45E2-A3C5-5CBCA3C425AA}" destId="{72DFE396-23DB-4CB0-84BC-4997F9A07C8A}" srcOrd="1" destOrd="0" presId="urn:microsoft.com/office/officeart/2005/8/layout/venn1"/>
    <dgm:cxn modelId="{4609DDA7-42CC-48FB-BA41-A883BF95E4F5}" type="presOf" srcId="{1A3A45BF-3744-4577-B836-F6F293B18633}" destId="{6184B6E7-3162-40BB-9D80-24390DA890C2}" srcOrd="0" destOrd="0" presId="urn:microsoft.com/office/officeart/2005/8/layout/venn1"/>
    <dgm:cxn modelId="{A26BFB02-303F-4DAE-B858-29EB4485E449}" type="presOf" srcId="{7E6A2824-87D7-4D12-8C2A-3ADF3804B702}" destId="{F1309D9F-3FC0-477E-8714-31C3F2522900}" srcOrd="1" destOrd="0" presId="urn:microsoft.com/office/officeart/2005/8/layout/venn1"/>
    <dgm:cxn modelId="{F2B84232-07DE-4722-A277-840CD2560C88}" type="presOf" srcId="{7E6A2824-87D7-4D12-8C2A-3ADF3804B702}" destId="{D5FF2175-B184-448D-B383-229302469084}" srcOrd="0" destOrd="0" presId="urn:microsoft.com/office/officeart/2005/8/layout/venn1"/>
    <dgm:cxn modelId="{D0CFC79A-9AE4-41DC-85F8-68FF87BC53EE}" type="presOf" srcId="{3CBE9A08-6C46-45E2-A3C5-5CBCA3C425AA}" destId="{8B0E9949-7FE3-4AB8-8A55-6B5FE841B524}" srcOrd="0" destOrd="0" presId="urn:microsoft.com/office/officeart/2005/8/layout/venn1"/>
    <dgm:cxn modelId="{484BA884-33A3-4F31-B029-F91048D3F2B0}" srcId="{C612DF94-BA1F-45A4-AA8B-89CB6D0A4326}" destId="{1A3A45BF-3744-4577-B836-F6F293B18633}" srcOrd="0" destOrd="0" parTransId="{2A0F9C2A-9850-451B-BC58-DEF4D2A5CDC0}" sibTransId="{6EC00CD2-6534-46AD-9E7D-3E354ECA5DF6}"/>
    <dgm:cxn modelId="{6597A8B8-5061-4FE3-90F4-5E11A79F3AD2}" type="presParOf" srcId="{D5B476C2-949B-4E12-AC0A-CEA5948E0240}" destId="{6184B6E7-3162-40BB-9D80-24390DA890C2}" srcOrd="0" destOrd="0" presId="urn:microsoft.com/office/officeart/2005/8/layout/venn1"/>
    <dgm:cxn modelId="{3478924F-FA15-492D-AC53-25CE9E0A7D24}" type="presParOf" srcId="{D5B476C2-949B-4E12-AC0A-CEA5948E0240}" destId="{3D877393-9B77-45EA-BF6D-85D3574D235C}" srcOrd="1" destOrd="0" presId="urn:microsoft.com/office/officeart/2005/8/layout/venn1"/>
    <dgm:cxn modelId="{C2E0E1FE-2E1C-4DB6-B99D-07E89DE3D754}" type="presParOf" srcId="{D5B476C2-949B-4E12-AC0A-CEA5948E0240}" destId="{8B0E9949-7FE3-4AB8-8A55-6B5FE841B524}" srcOrd="2" destOrd="0" presId="urn:microsoft.com/office/officeart/2005/8/layout/venn1"/>
    <dgm:cxn modelId="{6249C54D-B714-4A87-8093-9E85F100C4DB}" type="presParOf" srcId="{D5B476C2-949B-4E12-AC0A-CEA5948E0240}" destId="{72DFE396-23DB-4CB0-84BC-4997F9A07C8A}" srcOrd="3" destOrd="0" presId="urn:microsoft.com/office/officeart/2005/8/layout/venn1"/>
    <dgm:cxn modelId="{F738DF36-D683-44A0-8369-6575A933B273}" type="presParOf" srcId="{D5B476C2-949B-4E12-AC0A-CEA5948E0240}" destId="{D5FF2175-B184-448D-B383-229302469084}" srcOrd="4" destOrd="0" presId="urn:microsoft.com/office/officeart/2005/8/layout/venn1"/>
    <dgm:cxn modelId="{275847F5-AD6F-4936-9088-A47018C74F34}" type="presParOf" srcId="{D5B476C2-949B-4E12-AC0A-CEA5948E0240}" destId="{F1309D9F-3FC0-477E-8714-31C3F252290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4B6E7-3162-40BB-9D80-24390DA890C2}">
      <dsp:nvSpPr>
        <dsp:cNvPr id="0" name=""/>
        <dsp:cNvSpPr/>
      </dsp:nvSpPr>
      <dsp:spPr>
        <a:xfrm>
          <a:off x="3125147" y="78308"/>
          <a:ext cx="3758817" cy="3758817"/>
        </a:xfrm>
        <a:prstGeom prst="ellipse">
          <a:avLst/>
        </a:prstGeom>
        <a:solidFill>
          <a:srgbClr val="EBE61A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Знания</a:t>
          </a:r>
          <a:endParaRPr lang="ru-RU" sz="3400" kern="1200" dirty="0"/>
        </a:p>
      </dsp:txBody>
      <dsp:txXfrm>
        <a:off x="3626323" y="736101"/>
        <a:ext cx="2756465" cy="1691467"/>
      </dsp:txXfrm>
    </dsp:sp>
    <dsp:sp modelId="{8B0E9949-7FE3-4AB8-8A55-6B5FE841B524}">
      <dsp:nvSpPr>
        <dsp:cNvPr id="0" name=""/>
        <dsp:cNvSpPr/>
      </dsp:nvSpPr>
      <dsp:spPr>
        <a:xfrm>
          <a:off x="4481453" y="2427569"/>
          <a:ext cx="3758817" cy="3758817"/>
        </a:xfrm>
        <a:prstGeom prst="ellipse">
          <a:avLst/>
        </a:prstGeom>
        <a:solidFill>
          <a:schemeClr val="accent4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Установки</a:t>
          </a:r>
          <a:endParaRPr lang="ru-RU" sz="3400" kern="1200" dirty="0"/>
        </a:p>
      </dsp:txBody>
      <dsp:txXfrm>
        <a:off x="5631025" y="3398597"/>
        <a:ext cx="2255290" cy="2067349"/>
      </dsp:txXfrm>
    </dsp:sp>
    <dsp:sp modelId="{D5FF2175-B184-448D-B383-229302469084}">
      <dsp:nvSpPr>
        <dsp:cNvPr id="0" name=""/>
        <dsp:cNvSpPr/>
      </dsp:nvSpPr>
      <dsp:spPr>
        <a:xfrm>
          <a:off x="1768841" y="2427569"/>
          <a:ext cx="3758817" cy="3758817"/>
        </a:xfrm>
        <a:prstGeom prst="ellipse">
          <a:avLst/>
        </a:prstGeom>
        <a:solidFill>
          <a:srgbClr val="FA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Поведение</a:t>
          </a:r>
          <a:endParaRPr lang="ru-RU" sz="3400" kern="1200" dirty="0"/>
        </a:p>
      </dsp:txBody>
      <dsp:txXfrm>
        <a:off x="2122796" y="3398597"/>
        <a:ext cx="2255290" cy="2067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0.36883</cdr:x>
      <cdr:y>0.45367</cdr:y>
    </cdr:from>
    <cdr:to>
      <cdr:x>0.62016</cdr:x>
      <cdr:y>0.5663</cdr:y>
    </cdr:to>
    <cdr:sp macro="" textlink="">
      <cdr:nvSpPr>
        <cdr:cNvPr id="3" name="TextBox 33"/>
        <cdr:cNvSpPr txBox="1"/>
      </cdr:nvSpPr>
      <cdr:spPr>
        <a:xfrm xmlns:a="http://schemas.openxmlformats.org/drawingml/2006/main">
          <a:off x="2443424" y="2564756"/>
          <a:ext cx="1664941" cy="6367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71437" tIns="71437" rIns="71437" bIns="71437" numCol="1" spcCol="38100" rtlCol="0" anchor="ctr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1pPr>
          <a:lvl2pPr marL="0" marR="0" indent="2286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2pPr>
          <a:lvl3pPr marL="0" marR="0" indent="4572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3pPr>
          <a:lvl4pPr marL="0" marR="0" indent="6858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4pPr>
          <a:lvl5pPr marL="0" marR="0" indent="9144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5pPr>
          <a:lvl6pPr marL="0" marR="0" indent="11430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6pPr>
          <a:lvl7pPr marL="0" marR="0" indent="13716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7pPr>
          <a:lvl8pPr marL="0" marR="0" indent="16002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8pPr>
          <a:lvl9pPr marL="0" marR="0" indent="182880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defRPr>
          </a:lvl9pPr>
        </a:lstStyle>
        <a:p xmlns:a="http://schemas.openxmlformats.org/drawingml/2006/main">
          <a:pPr marL="0" marR="0" indent="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3200" dirty="0" smtClean="0">
              <a:latin typeface="Trebuchet MS" panose="020B0603020202020204" pitchFamily="34" charset="0"/>
            </a:rPr>
            <a:t>100</a:t>
          </a:r>
          <a:endParaRPr kumimoji="0" lang="ru-RU" sz="3200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Trebuchet MS" panose="020B0603020202020204" pitchFamily="34" charset="0"/>
            <a:sym typeface="Helvetica Ligh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0.3765</cdr:x>
      <cdr:y>0.46266</cdr:y>
    </cdr:from>
    <cdr:to>
      <cdr:x>0.62782</cdr:x>
      <cdr:y>0.57528</cdr:y>
    </cdr:to>
    <cdr:sp macro="" textlink="">
      <cdr:nvSpPr>
        <cdr:cNvPr id="2" name="TextBox 33"/>
        <cdr:cNvSpPr txBox="1"/>
      </cdr:nvSpPr>
      <cdr:spPr>
        <a:xfrm xmlns:a="http://schemas.openxmlformats.org/drawingml/2006/main">
          <a:off x="2494224" y="2615556"/>
          <a:ext cx="1664941" cy="6367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71437" tIns="71437" rIns="71437" bIns="71437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1531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3200" dirty="0" smtClean="0">
              <a:latin typeface="Trebuchet MS" panose="020B0603020202020204" pitchFamily="34" charset="0"/>
            </a:rPr>
            <a:t>100</a:t>
          </a:r>
          <a:endParaRPr kumimoji="0" lang="ru-RU" sz="3200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Trebuchet MS" panose="020B0603020202020204" pitchFamily="34" charset="0"/>
            <a:sym typeface="Helvetica Ligh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20564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94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											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2017</a:t>
            </a:r>
            <a:r>
              <a:rPr lang="ru-RU" sz="2400" dirty="0" smtClean="0">
                <a:latin typeface="Trebuchet MS" pitchFamily="34" charset="0"/>
              </a:rPr>
              <a:t>					</a:t>
            </a:r>
            <a:r>
              <a:rPr lang="ru-RU" sz="2400" dirty="0" smtClean="0">
                <a:solidFill>
                  <a:srgbClr val="00B050"/>
                </a:solidFill>
                <a:latin typeface="Trebuchet MS" pitchFamily="34" charset="0"/>
              </a:rPr>
              <a:t>2015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endParaRPr lang="ru-RU" sz="2400" dirty="0" smtClean="0">
              <a:latin typeface="Trebuchet MS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endParaRPr lang="ru-RU" sz="2400" dirty="0" smtClean="0">
              <a:latin typeface="Trebuchet MS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Финансовые знания 	– 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				4,2 из 7	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4,1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Финансовое поведение – 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				5,0 из 9	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5,1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Финансовые установки – 				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2,7 из 5	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2,9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Суммарный индекс ОЭСР 								</a:t>
            </a:r>
            <a:r>
              <a:rPr lang="ru-RU" sz="2400" b="1" dirty="0" smtClean="0">
                <a:solidFill>
                  <a:srgbClr val="FF0000"/>
                </a:solidFill>
                <a:latin typeface="Trebuchet MS" pitchFamily="34" charset="0"/>
              </a:rPr>
              <a:t>11,8 из 21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12,2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marR="0" indent="0" algn="l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  <a:t>Индексы по методике ОЭСР: </a:t>
            </a:r>
            <a:b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  <a:t>динамика средних по сравнению с замером 2015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9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21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07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											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2017</a:t>
            </a:r>
            <a:r>
              <a:rPr lang="ru-RU" sz="2400" dirty="0" smtClean="0">
                <a:latin typeface="Trebuchet MS" pitchFamily="34" charset="0"/>
              </a:rPr>
              <a:t>					</a:t>
            </a:r>
            <a:r>
              <a:rPr lang="ru-RU" sz="2400" dirty="0" smtClean="0">
                <a:solidFill>
                  <a:srgbClr val="00B050"/>
                </a:solidFill>
                <a:latin typeface="Trebuchet MS" pitchFamily="34" charset="0"/>
              </a:rPr>
              <a:t>2015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endParaRPr lang="ru-RU" sz="2400" dirty="0" smtClean="0">
              <a:latin typeface="Trebuchet MS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endParaRPr lang="ru-RU" sz="2400" dirty="0" smtClean="0">
              <a:latin typeface="Trebuchet MS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Финансовые знания 	– 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				4,2 из 7	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4,1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Финансовое поведение – 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				5,0 из 9	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5,1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Финансовые установки – 								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>2,7 из 5	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2,9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400" dirty="0" smtClean="0">
                <a:latin typeface="Trebuchet MS" pitchFamily="34" charset="0"/>
              </a:rPr>
              <a:t>Суммарный индекс ОЭСР 								</a:t>
            </a:r>
            <a:r>
              <a:rPr lang="ru-RU" sz="2400" b="1" dirty="0" smtClean="0">
                <a:solidFill>
                  <a:srgbClr val="FF0000"/>
                </a:solidFill>
                <a:latin typeface="Trebuchet MS" pitchFamily="34" charset="0"/>
              </a:rPr>
              <a:t>11,8 из 21			</a:t>
            </a:r>
            <a:r>
              <a:rPr lang="ru-RU" sz="2400" i="1" dirty="0" smtClean="0">
                <a:solidFill>
                  <a:srgbClr val="00B050"/>
                </a:solidFill>
                <a:latin typeface="Trebuchet MS" pitchFamily="34" charset="0"/>
              </a:rPr>
              <a:t>12,2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marR="0" indent="0" algn="l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  <a:t>Индексы по методике ОЭСР: </a:t>
            </a:r>
            <a:b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Trebuchet MS" pitchFamily="34" charset="0"/>
              </a:rPr>
              <a:t>динамика средних по сравнению с замером 2015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9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22878980" y="12714221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9.xml"/><Relationship Id="rId3" Type="http://schemas.openxmlformats.org/officeDocument/2006/relationships/image" Target="../media/image4.png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chart" Target="../charts/chart1.xml"/><Relationship Id="rId10" Type="http://schemas.openxmlformats.org/officeDocument/2006/relationships/chart" Target="../charts/chart6.xml"/><Relationship Id="rId4" Type="http://schemas.openxmlformats.org/officeDocument/2006/relationships/image" Target="../media/image5.png"/><Relationship Id="rId9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image" Target="../media/image4.png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image" Target="../media/image5.png"/><Relationship Id="rId9" Type="http://schemas.openxmlformats.org/officeDocument/2006/relationships/chart" Target="../charts/char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32286" y="449288"/>
            <a:ext cx="5849519" cy="35941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http://toplogos.ru/images/logo-cb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27" y="521693"/>
            <a:ext cx="285781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54"/>
          <p:cNvSpPr/>
          <p:nvPr/>
        </p:nvSpPr>
        <p:spPr>
          <a:xfrm>
            <a:off x="1694915" y="5647658"/>
            <a:ext cx="20749161" cy="6915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11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Измерение уровня финансовой грамотности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600" dirty="0"/>
              <a:t>Банк России провел исследование, которое выявило факторы, определяющие изменения в финансовых знаниях, установках и поведении населения, а также степень эффективности мероприятий по повышению финансовой грамотности взрослого населения и молодёжи от 14 до 22 лет. </a:t>
            </a:r>
            <a:endParaRPr lang="ru-RU" sz="36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ru-RU" sz="36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Информация с сайта </a:t>
            </a:r>
            <a:r>
              <a:rPr lang="en-US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fincult.info</a:t>
            </a:r>
            <a:endParaRPr lang="ru-RU" sz="36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392900" y="12024831"/>
            <a:ext cx="3528292" cy="1691169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22738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66688" y="1041355"/>
            <a:ext cx="23619196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59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Цели проекта</a:t>
            </a:r>
            <a:endParaRPr sz="96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120942" y="12834664"/>
            <a:ext cx="2096394" cy="734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http://toplogos.ru/images/logo-cb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952" y="12690648"/>
            <a:ext cx="909368" cy="9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82888" y="6093788"/>
            <a:ext cx="11089232" cy="3714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457200" indent="-457200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itchFamily="34" charset="0"/>
              <a:buChar char="•"/>
            </a:pPr>
            <a:r>
              <a:rPr lang="ru-RU" sz="4800" dirty="0" smtClean="0">
                <a:latin typeface="Trebuchet MS" panose="020B0603020202020204" pitchFamily="34" charset="0"/>
              </a:rPr>
              <a:t>Разработка методики измерения уровня финансовой грамотности населения РФ и молодежи.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itchFamily="34" charset="0"/>
              <a:buChar char="•"/>
            </a:pPr>
            <a:r>
              <a:rPr lang="ru-RU" sz="4800" dirty="0" smtClean="0">
                <a:latin typeface="Trebuchet MS" panose="020B0603020202020204" pitchFamily="34" charset="0"/>
              </a:rPr>
              <a:t>Проведение первичных замеров.</a:t>
            </a:r>
            <a:endParaRPr kumimoji="0" lang="ru-RU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itchFamily="34" charset="0"/>
              <a:sym typeface="Helvetica Light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5049043" y="1616324"/>
            <a:ext cx="5861721" cy="12600658"/>
          </a:xfrm>
          <a:prstGeom prst="downArrow">
            <a:avLst>
              <a:gd name="adj1" fmla="val 100000"/>
              <a:gd name="adj2" fmla="val 16583"/>
            </a:avLst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14640272" y="4481736"/>
            <a:ext cx="9145612" cy="6984776"/>
          </a:xfrm>
          <a:prstGeom prst="flowChartMultidocument">
            <a:avLst/>
          </a:prstGeom>
          <a:solidFill>
            <a:srgbClr val="FA0000"/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3692" y="4749443"/>
            <a:ext cx="8857580" cy="5314916"/>
          </a:xfrm>
          <a:prstGeom prst="rect">
            <a:avLst/>
          </a:prstGeom>
          <a:noFill/>
          <a:ln w="762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Инструмент</a:t>
            </a:r>
            <a:r>
              <a:rPr kumimoji="0" lang="ru-RU" sz="48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для оценки реализации н</a:t>
            </a: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ациональной</a:t>
            </a:r>
            <a:r>
              <a:rPr kumimoji="0" lang="ru-RU" sz="48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стратегии по повышению финансовой грамотности населения</a:t>
            </a:r>
            <a:endParaRPr kumimoji="0" lang="en-US" sz="4800" b="1" i="0" u="none" strike="noStrike" cap="none" spc="0" normalizeH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545290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61557421"/>
              </p:ext>
            </p:extLst>
          </p:nvPr>
        </p:nvGraphicFramePr>
        <p:xfrm>
          <a:off x="6359352" y="5777880"/>
          <a:ext cx="10009112" cy="6264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6704" y="5896267"/>
            <a:ext cx="7994550" cy="64844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4000" dirty="0" smtClean="0">
                <a:latin typeface="Trebuchet MS" pitchFamily="34" charset="0"/>
              </a:rPr>
              <a:t>Международная методика* </a:t>
            </a:r>
          </a:p>
          <a:p>
            <a:pPr marL="722313" indent="-722313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>
                <a:latin typeface="Trebuchet MS" pitchFamily="34" charset="0"/>
              </a:rPr>
              <a:t>Финансовые знания  </a:t>
            </a:r>
            <a:r>
              <a:rPr lang="ru-RU" sz="3200" dirty="0">
                <a:latin typeface="Trebuchet MS" pitchFamily="34" charset="0"/>
              </a:rPr>
              <a:t>- </a:t>
            </a:r>
            <a:r>
              <a:rPr lang="ru-RU" sz="2800" dirty="0" smtClean="0">
                <a:latin typeface="Trebuchet MS" pitchFamily="34" charset="0"/>
              </a:rPr>
              <a:t>простой и </a:t>
            </a:r>
            <a:r>
              <a:rPr lang="ru-RU" sz="2800" dirty="0">
                <a:latin typeface="Trebuchet MS" pitchFamily="34" charset="0"/>
              </a:rPr>
              <a:t>сложный ссудной процент, инфляция, </a:t>
            </a:r>
            <a:r>
              <a:rPr lang="ru-RU" sz="2800" dirty="0" smtClean="0">
                <a:latin typeface="Trebuchet MS" pitchFamily="34" charset="0"/>
              </a:rPr>
              <a:t>диверсификация, стоимость денег.</a:t>
            </a:r>
            <a:endParaRPr lang="ru-RU" sz="2800" dirty="0">
              <a:latin typeface="Trebuchet MS" pitchFamily="34" charset="0"/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Финансовое поведение </a:t>
            </a:r>
            <a:r>
              <a:rPr lang="ru-RU" sz="3200" dirty="0" smtClean="0">
                <a:latin typeface="Trebuchet MS" pitchFamily="34" charset="0"/>
              </a:rPr>
              <a:t>– </a:t>
            </a:r>
            <a:r>
              <a:rPr lang="ru-RU" sz="2800" dirty="0" smtClean="0">
                <a:latin typeface="Trebuchet MS" pitchFamily="34" charset="0"/>
              </a:rPr>
              <a:t>планирование бюджета, склонность к сбережениям, оплата счетов, баланс бюджета, осознанность выбора услуги.</a:t>
            </a:r>
            <a:endParaRPr lang="ru-RU" sz="3200" dirty="0">
              <a:latin typeface="Trebuchet MS" pitchFamily="34" charset="0"/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Финансовые установки </a:t>
            </a:r>
            <a:r>
              <a:rPr lang="ru-RU" sz="3200" dirty="0" smtClean="0">
                <a:latin typeface="Trebuchet MS" pitchFamily="34" charset="0"/>
              </a:rPr>
              <a:t>– </a:t>
            </a:r>
            <a:r>
              <a:rPr lang="ru-RU" sz="2800" dirty="0" smtClean="0">
                <a:latin typeface="Trebuchet MS" pitchFamily="34" charset="0"/>
              </a:rPr>
              <a:t>планирование, желание тратить, гедонизм.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68114" y="5858916"/>
            <a:ext cx="8715886" cy="6976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4000" dirty="0" smtClean="0">
                <a:latin typeface="Trebuchet MS" pitchFamily="34" charset="0"/>
              </a:rPr>
              <a:t>Учет российской специфики: </a:t>
            </a:r>
            <a:r>
              <a:rPr lang="ru-RU" sz="4000" dirty="0">
                <a:latin typeface="Trebuchet MS" pitchFamily="34" charset="0"/>
              </a:rPr>
              <a:t>	</a:t>
            </a:r>
            <a:endParaRPr lang="ru-RU" sz="4000" dirty="0" smtClean="0">
              <a:latin typeface="Trebuchet MS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Финансовые знания </a:t>
            </a:r>
            <a:r>
              <a:rPr lang="ru-RU" sz="3200" dirty="0" smtClean="0">
                <a:latin typeface="Trebuchet MS" pitchFamily="34" charset="0"/>
              </a:rPr>
              <a:t>– </a:t>
            </a:r>
            <a:r>
              <a:rPr lang="ru-RU" sz="2800" dirty="0" smtClean="0">
                <a:latin typeface="Trebuchet MS" pitchFamily="34" charset="0"/>
              </a:rPr>
              <a:t>о системе страхования вкладов, </a:t>
            </a:r>
            <a:r>
              <a:rPr lang="ru-RU" sz="2800" dirty="0">
                <a:latin typeface="Trebuchet MS" pitchFamily="34" charset="0"/>
              </a:rPr>
              <a:t>об организациях, занимающихся защитой прав потребителей,  различение понятия выгодности и </a:t>
            </a:r>
            <a:r>
              <a:rPr lang="ru-RU" sz="2800" dirty="0" smtClean="0">
                <a:latin typeface="Trebuchet MS" pitchFamily="34" charset="0"/>
              </a:rPr>
              <a:t>надежности</a:t>
            </a:r>
            <a:r>
              <a:rPr lang="ru-RU" sz="3200" dirty="0">
                <a:latin typeface="Trebuchet MS" pitchFamily="34" charset="0"/>
              </a:rPr>
              <a:t>	</a:t>
            </a:r>
            <a:r>
              <a:rPr lang="ru-RU" sz="3200" dirty="0" smtClean="0">
                <a:latin typeface="Trebuchet MS" pitchFamily="34" charset="0"/>
              </a:rPr>
              <a:t>.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rebuchet MS" pitchFamily="34" charset="0"/>
              </a:rPr>
              <a:t>Финансовое поведение – </a:t>
            </a:r>
            <a:r>
              <a:rPr lang="ru-RU" sz="2800" dirty="0" smtClean="0">
                <a:latin typeface="Trebuchet MS" pitchFamily="34" charset="0"/>
              </a:rPr>
              <a:t>пользование финансовыми услугами, алгоритмы выбора финансовой компании, </a:t>
            </a:r>
            <a:r>
              <a:rPr lang="ru-RU" sz="2800" dirty="0">
                <a:latin typeface="Trebuchet MS" pitchFamily="34" charset="0"/>
              </a:rPr>
              <a:t>определение признаков </a:t>
            </a:r>
            <a:r>
              <a:rPr lang="ru-RU" sz="2800" dirty="0" smtClean="0">
                <a:latin typeface="Trebuchet MS" pitchFamily="34" charset="0"/>
              </a:rPr>
              <a:t>пирамиды, наличие подушки безопасности.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Финансовые установки </a:t>
            </a:r>
            <a:r>
              <a:rPr lang="ru-RU" sz="3200" dirty="0" smtClean="0">
                <a:latin typeface="Trebuchet MS" pitchFamily="34" charset="0"/>
              </a:rPr>
              <a:t>– </a:t>
            </a:r>
            <a:r>
              <a:rPr lang="ru-RU" sz="2800" dirty="0" smtClean="0">
                <a:latin typeface="Trebuchet MS" pitchFamily="34" charset="0"/>
              </a:rPr>
              <a:t>ответственность, доверие финансовым компаниям, склонность к риску.</a:t>
            </a:r>
            <a:endParaRPr lang="ru-RU" sz="2800" dirty="0">
              <a:latin typeface="Trebuchet MS" pitchFamily="34" charset="0"/>
            </a:endParaRPr>
          </a:p>
        </p:txBody>
      </p:sp>
      <p:pic>
        <p:nvPicPr>
          <p:cNvPr id="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120942" y="12834664"/>
            <a:ext cx="2096394" cy="734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http://toplogos.ru/images/logo-cb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952" y="12690648"/>
            <a:ext cx="909368" cy="9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hape 57"/>
          <p:cNvSpPr/>
          <p:nvPr/>
        </p:nvSpPr>
        <p:spPr>
          <a:xfrm>
            <a:off x="166688" y="302692"/>
            <a:ext cx="23619196" cy="3098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59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Методика  </a:t>
            </a:r>
            <a:r>
              <a:rPr lang="ru-RU" sz="9600" dirty="0">
                <a:solidFill>
                  <a:schemeClr val="tx1"/>
                </a:solidFill>
                <a:latin typeface="Trebuchet MS" pitchFamily="34" charset="0"/>
              </a:rPr>
              <a:t>измерения финансовой грамотности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688" y="4072627"/>
            <a:ext cx="24050648" cy="913711"/>
          </a:xfrm>
          <a:prstGeom prst="rect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Российский индекс финансовой грамотности</a:t>
            </a:r>
            <a:endParaRPr kumimoji="0" lang="ru-RU" sz="5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2768" y="13037328"/>
            <a:ext cx="789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800" i="1" dirty="0" smtClean="0">
                <a:latin typeface="Trebuchet MS" pitchFamily="34" charset="0"/>
              </a:rPr>
              <a:t>* За основу взята методика измерения ОЭСР</a:t>
            </a:r>
            <a:endParaRPr lang="ru-RU" sz="2800" i="1" dirty="0">
              <a:latin typeface="Trebuchet MS" pitchFamily="34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16200000">
            <a:off x="10909530" y="-2696362"/>
            <a:ext cx="692732" cy="16417824"/>
          </a:xfrm>
          <a:prstGeom prst="rightBrace">
            <a:avLst>
              <a:gd name="adj1" fmla="val 116016"/>
              <a:gd name="adj2" fmla="val 50000"/>
            </a:avLst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910428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120942" y="12834664"/>
            <a:ext cx="2096394" cy="734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http://toplogos.ru/images/logo-cb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952" y="12690648"/>
            <a:ext cx="909368" cy="9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hape 57"/>
          <p:cNvSpPr/>
          <p:nvPr/>
        </p:nvSpPr>
        <p:spPr>
          <a:xfrm>
            <a:off x="166688" y="302692"/>
            <a:ext cx="23619196" cy="3098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59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Российский индекс </a:t>
            </a:r>
          </a:p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финансовой </a:t>
            </a:r>
            <a:r>
              <a:rPr lang="ru-RU" sz="9600" dirty="0">
                <a:solidFill>
                  <a:schemeClr val="tx1"/>
                </a:solidFill>
                <a:latin typeface="Trebuchet MS" pitchFamily="34" charset="0"/>
              </a:rPr>
              <a:t>грамотности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65937521"/>
              </p:ext>
            </p:extLst>
          </p:nvPr>
        </p:nvGraphicFramePr>
        <p:xfrm>
          <a:off x="17161148" y="6718885"/>
          <a:ext cx="6624736" cy="565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238920945"/>
              </p:ext>
            </p:extLst>
          </p:nvPr>
        </p:nvGraphicFramePr>
        <p:xfrm>
          <a:off x="4199112" y="6293826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6689" y="7506072"/>
            <a:ext cx="3600449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722313" indent="-722313" algn="r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Финансовое поведение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43824" y="4474305"/>
            <a:ext cx="6986438" cy="22987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4000" b="1" dirty="0" smtClean="0">
                <a:latin typeface="Trebuchet MS" pitchFamily="34" charset="0"/>
              </a:rPr>
              <a:t>Значение итогового российского индекса</a:t>
            </a:r>
            <a:br>
              <a:rPr lang="ru-RU" sz="4000" b="1" dirty="0" smtClean="0">
                <a:latin typeface="Trebuchet MS" pitchFamily="34" charset="0"/>
              </a:rPr>
            </a:br>
            <a:r>
              <a:rPr lang="ru-RU" sz="4000" b="1" dirty="0" smtClean="0">
                <a:latin typeface="Trebuchet MS" pitchFamily="34" charset="0"/>
              </a:rPr>
              <a:t>финансовой грамотности</a:t>
            </a:r>
            <a:endParaRPr lang="ru-RU" sz="4000" dirty="0">
              <a:latin typeface="Trebuchet M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466" y="6137920"/>
            <a:ext cx="3607672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722313" indent="-722313" algn="r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Финансовые знания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6664" y="8802216"/>
            <a:ext cx="3600449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722313" indent="-722313" algn="r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Финансовые установки</a:t>
            </a: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213373169"/>
              </p:ext>
            </p:extLst>
          </p:nvPr>
        </p:nvGraphicFramePr>
        <p:xfrm>
          <a:off x="9988278" y="6331231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055173386"/>
              </p:ext>
            </p:extLst>
          </p:nvPr>
        </p:nvGraphicFramePr>
        <p:xfrm>
          <a:off x="4184886" y="7650088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173194257"/>
              </p:ext>
            </p:extLst>
          </p:nvPr>
        </p:nvGraphicFramePr>
        <p:xfrm>
          <a:off x="9974052" y="7687493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7735672"/>
              </p:ext>
            </p:extLst>
          </p:nvPr>
        </p:nvGraphicFramePr>
        <p:xfrm>
          <a:off x="4271120" y="8946232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3573641221"/>
              </p:ext>
            </p:extLst>
          </p:nvPr>
        </p:nvGraphicFramePr>
        <p:xfrm>
          <a:off x="10060286" y="8983637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92984" y="6399881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rebuchet MS" panose="020B0603020202020204" pitchFamily="34" charset="0"/>
                <a:sym typeface="Helvetica Light"/>
              </a:rPr>
              <a:t>4,2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00207" y="7737263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5</a:t>
            </a: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rebuchet MS" panose="020B0603020202020204" pitchFamily="34" charset="0"/>
                <a:sym typeface="Helvetica Light"/>
              </a:rPr>
              <a:t>,0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40339" y="8999402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</a:t>
            </a: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rebuchet MS" panose="020B0603020202020204" pitchFamily="34" charset="0"/>
                <a:sym typeface="Helvetica Light"/>
              </a:rPr>
              <a:t>,7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689" y="11046322"/>
            <a:ext cx="3600449" cy="9444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3200" b="1" dirty="0" smtClean="0">
                <a:latin typeface="Trebuchet MS" pitchFamily="34" charset="0"/>
              </a:rPr>
              <a:t>ВСЕГО</a:t>
            </a:r>
          </a:p>
        </p:txBody>
      </p:sp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1844661304"/>
              </p:ext>
            </p:extLst>
          </p:nvPr>
        </p:nvGraphicFramePr>
        <p:xfrm>
          <a:off x="4199112" y="10890448"/>
          <a:ext cx="5486834" cy="139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211224948"/>
              </p:ext>
            </p:extLst>
          </p:nvPr>
        </p:nvGraphicFramePr>
        <p:xfrm>
          <a:off x="9916270" y="10927853"/>
          <a:ext cx="5486834" cy="139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671528" y="11046322"/>
            <a:ext cx="1941236" cy="11599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11</a:t>
            </a:r>
            <a:r>
              <a:rPr kumimoji="0" lang="ru-RU" sz="66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rebuchet MS" panose="020B0603020202020204" pitchFamily="34" charset="0"/>
                <a:sym typeface="Helvetica Light"/>
              </a:rPr>
              <a:t>,8</a:t>
            </a:r>
            <a:endParaRPr kumimoji="0" lang="ru-RU" sz="66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28845" y="7157392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7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108089" y="7169069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5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992870" y="8586192"/>
            <a:ext cx="573874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rebuchet MS" panose="020B0603020202020204" pitchFamily="34" charset="0"/>
              </a:rPr>
              <a:t>14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100270" y="9882336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3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885469" y="11990810"/>
            <a:ext cx="7886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rebuchet MS" panose="020B0603020202020204" pitchFamily="34" charset="0"/>
              </a:rPr>
              <a:t>100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328845" y="8483860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9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28845" y="9738320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5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00815" y="12006152"/>
            <a:ext cx="573874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rebuchet MS" panose="020B0603020202020204" pitchFamily="34" charset="0"/>
              </a:rPr>
              <a:t>21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884642" y="6399881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</a:t>
            </a: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rebuchet MS" panose="020B0603020202020204" pitchFamily="34" charset="0"/>
                <a:sym typeface="Helvetica Light"/>
              </a:rPr>
              <a:t>,5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84642" y="7805781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6</a:t>
            </a: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rebuchet MS" panose="020B0603020202020204" pitchFamily="34" charset="0"/>
                <a:sym typeface="Helvetica Light"/>
              </a:rPr>
              <a:t>,5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100357" y="9057700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1,6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32552" y="7136414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32552" y="8462882"/>
            <a:ext cx="359073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rebuchet MS" panose="020B0603020202020204" pitchFamily="34" charset="0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32552" y="9717342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23" y="11985174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rebuchet MS" panose="020B0603020202020204" pitchFamily="34" charset="0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124397" y="7133168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124397" y="8459636"/>
            <a:ext cx="359073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rebuchet MS" panose="020B0603020202020204" pitchFamily="34" charset="0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124397" y="9714096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103768" y="11981928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rebuchet MS" panose="020B0603020202020204" pitchFamily="34" charset="0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145847" y="11046322"/>
            <a:ext cx="1134926" cy="11599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46</a:t>
            </a:r>
            <a:endParaRPr kumimoji="0" lang="ru-RU" sz="66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67138" y="4663687"/>
            <a:ext cx="5741243" cy="13138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800" b="1" dirty="0" smtClean="0">
                <a:latin typeface="Trebuchet MS" pitchFamily="34" charset="0"/>
              </a:rPr>
              <a:t>Значение  </a:t>
            </a:r>
            <a:br>
              <a:rPr lang="ru-RU" sz="2800" b="1" dirty="0" smtClean="0">
                <a:latin typeface="Trebuchet MS" pitchFamily="34" charset="0"/>
              </a:rPr>
            </a:br>
            <a:r>
              <a:rPr lang="ru-RU" sz="2800" b="1" dirty="0" smtClean="0">
                <a:latin typeface="Trebuchet MS" pitchFamily="34" charset="0"/>
              </a:rPr>
              <a:t>компоненты индекса ОЭСР</a:t>
            </a:r>
            <a:endParaRPr lang="ru-RU" sz="2800" dirty="0">
              <a:latin typeface="Trebuchet MS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883372" y="4635242"/>
            <a:ext cx="5741243" cy="13138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800" b="1" dirty="0" smtClean="0">
                <a:latin typeface="Trebuchet MS" pitchFamily="34" charset="0"/>
              </a:rPr>
              <a:t>Значение компоненты индекса</a:t>
            </a:r>
            <a:br>
              <a:rPr lang="ru-RU" sz="2800" b="1" dirty="0" smtClean="0">
                <a:latin typeface="Trebuchet MS" pitchFamily="34" charset="0"/>
              </a:rPr>
            </a:br>
            <a:r>
              <a:rPr lang="ru-RU" sz="2800" b="1" dirty="0" smtClean="0">
                <a:latin typeface="Trebuchet MS" pitchFamily="34" charset="0"/>
              </a:rPr>
              <a:t> российской специфики</a:t>
            </a:r>
            <a:endParaRPr lang="ru-RU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3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66664" y="521296"/>
            <a:ext cx="23955285" cy="3098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59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Доля населения, </a:t>
            </a:r>
            <a:r>
              <a:rPr lang="ru-RU" sz="9600" dirty="0">
                <a:solidFill>
                  <a:schemeClr val="tx1"/>
                </a:solidFill>
                <a:latin typeface="Trebuchet MS" pitchFamily="34" charset="0"/>
              </a:rPr>
              <a:t>достигшая целевых </a:t>
            </a:r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показателей (методика ОЭСР)</a:t>
            </a:r>
            <a:endParaRPr sz="96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90176"/>
              </p:ext>
            </p:extLst>
          </p:nvPr>
        </p:nvGraphicFramePr>
        <p:xfrm>
          <a:off x="870215" y="5730530"/>
          <a:ext cx="13554034" cy="75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120942" y="12834664"/>
            <a:ext cx="2096394" cy="734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http://toplogos.ru/images/logo-cb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952" y="12690648"/>
            <a:ext cx="909368" cy="9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584488" y="5273674"/>
            <a:ext cx="641040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Целевые показатели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24836" y="6452403"/>
            <a:ext cx="8929711" cy="623824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финансовые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знания – 5 из 7 возможных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3200" dirty="0"/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финансовые установки – 3 из 5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/>
              <a:t>финансовое поведение – 6 из 9</a:t>
            </a:r>
            <a:endParaRPr kumimoji="0" lang="ru-RU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54850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66688" y="31756"/>
            <a:ext cx="22177721" cy="4576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59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Показатели из национальной стратегии по повышению финансовой </a:t>
            </a:r>
            <a:r>
              <a:rPr lang="ru-RU" sz="9600" dirty="0">
                <a:solidFill>
                  <a:schemeClr val="tx1"/>
                </a:solidFill>
                <a:latin typeface="Trebuchet MS" pitchFamily="34" charset="0"/>
              </a:rPr>
              <a:t>грамотности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91543" y="6003463"/>
            <a:ext cx="177132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742950" algn="l"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Процент </a:t>
            </a:r>
            <a:r>
              <a:rPr lang="ru-RU" sz="2800" dirty="0">
                <a:solidFill>
                  <a:schemeClr val="tx1"/>
                </a:solidFill>
                <a:latin typeface="Trebuchet MS" panose="020B0603020202020204" pitchFamily="34" charset="0"/>
              </a:rPr>
              <a:t>граждан, понимающих соотношение «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риск-доходность»	.							</a:t>
            </a:r>
            <a:endParaRPr lang="ru-RU" sz="28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742950" lvl="2" indent="-742950" algn="l"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Процент граждан, располагающих запасом денег для непредвиденных жизненных </a:t>
            </a:r>
            <a:r>
              <a:rPr lang="ru-RU" sz="2800" dirty="0">
                <a:solidFill>
                  <a:schemeClr val="tx1"/>
                </a:solidFill>
                <a:latin typeface="Trebuchet MS" panose="020B0603020202020204" pitchFamily="34" charset="0"/>
              </a:rPr>
              <a:t>ситуаций </a:t>
            </a:r>
            <a:r>
              <a:rPr lang="ru-RU" sz="1800" dirty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ru-RU" sz="1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на месяц</a:t>
            </a:r>
            <a:r>
              <a:rPr lang="ru-RU" sz="1800" dirty="0">
                <a:solidFill>
                  <a:schemeClr val="tx1"/>
                </a:solidFill>
                <a:latin typeface="Trebuchet MS" panose="020B0603020202020204" pitchFamily="34" charset="0"/>
              </a:rPr>
              <a:t>) </a:t>
            </a:r>
            <a:r>
              <a:rPr lang="ru-RU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ru-RU" sz="4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742950" lvl="2" indent="-742950" algn="l"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AutoNum type="arabicPeriod" startAt="3"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Средний </a:t>
            </a:r>
            <a:r>
              <a:rPr lang="ru-RU" sz="2800" dirty="0">
                <a:solidFill>
                  <a:schemeClr val="tx1"/>
                </a:solidFill>
                <a:latin typeface="Trebuchet MS" panose="020B0603020202020204" pitchFamily="34" charset="0"/>
              </a:rPr>
              <a:t>балл по базовой финансовой грамотности в области финансовых 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вычислений	 (ОЭСР).	</a:t>
            </a:r>
          </a:p>
          <a:p>
            <a:pPr marL="742950" lvl="2" indent="-742950" algn="l"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AutoNum type="arabicPeriod" startAt="3"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Процент </a:t>
            </a:r>
            <a:r>
              <a:rPr lang="ru-RU" sz="2800" dirty="0">
                <a:solidFill>
                  <a:schemeClr val="tx1"/>
                </a:solidFill>
                <a:latin typeface="Trebuchet MS" panose="020B0603020202020204" pitchFamily="34" charset="0"/>
              </a:rPr>
              <a:t>граждан, сравнивающих условия предоставления финансовых услуг в различных компаниях при выборе финансовой 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услуги.												</a:t>
            </a:r>
            <a:endParaRPr lang="ru-RU" sz="4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742950" lvl="2" indent="-742950" algn="l"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AutoNum type="arabicPeriod" startAt="3"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Процент </a:t>
            </a:r>
            <a:r>
              <a:rPr lang="ru-RU" sz="2800" dirty="0">
                <a:solidFill>
                  <a:schemeClr val="tx1"/>
                </a:solidFill>
                <a:latin typeface="Trebuchet MS" panose="020B0603020202020204" pitchFamily="34" charset="0"/>
              </a:rPr>
              <a:t>граждан, знающих о государственной системе страхования вкладов в банках, включая знание максимального гарантированного размера страховой 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выплаты.				</a:t>
            </a:r>
            <a:endParaRPr lang="ru-RU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742950" lvl="2" indent="-742950" algn="l"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AutoNum type="arabicPeriod" startAt="3"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Процент </a:t>
            </a:r>
            <a:r>
              <a:rPr lang="ru-RU" sz="2800" dirty="0">
                <a:solidFill>
                  <a:schemeClr val="tx1"/>
                </a:solidFill>
                <a:latin typeface="Trebuchet MS" panose="020B0603020202020204" pitchFamily="34" charset="0"/>
              </a:rPr>
              <a:t>граждан, правильно называющих основные признаки финансовой 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пирамиды </a:t>
            </a:r>
            <a:r>
              <a:rPr lang="ru-RU" sz="2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(все 5)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  <a:endParaRPr lang="ru-RU" sz="4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742950" lvl="2" indent="-742950" algn="l">
              <a:spcBef>
                <a:spcPts val="1800"/>
              </a:spcBef>
              <a:spcAft>
                <a:spcPts val="1800"/>
              </a:spcAft>
              <a:buClr>
                <a:srgbClr val="FF0000"/>
              </a:buClr>
              <a:buAutoNum type="arabicPeriod" startAt="3"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Процент </a:t>
            </a:r>
            <a:r>
              <a:rPr lang="ru-RU" sz="2800" dirty="0">
                <a:solidFill>
                  <a:schemeClr val="tx1"/>
                </a:solidFill>
                <a:latin typeface="Trebuchet MS" panose="020B0603020202020204" pitchFamily="34" charset="0"/>
              </a:rPr>
              <a:t>граждан, знающих организации, защищающие права потребителей на финансовом 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рынке.</a:t>
            </a:r>
            <a:endParaRPr lang="ru-RU" sz="3200" dirty="0">
              <a:latin typeface="Trebuchet MS" panose="020B0603020202020204" pitchFamily="34" charset="0"/>
            </a:endParaRPr>
          </a:p>
        </p:txBody>
      </p:sp>
      <p:pic>
        <p:nvPicPr>
          <p:cNvPr id="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120942" y="12834664"/>
            <a:ext cx="2096394" cy="734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http://toplogos.ru/images/logo-cb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952" y="12690648"/>
            <a:ext cx="909368" cy="9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9820202" y="5725025"/>
            <a:ext cx="439248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0" algn="l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ru-RU" sz="4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53%</a:t>
            </a:r>
            <a:endParaRPr lang="ru-RU" sz="28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lvl="2" indent="0" algn="l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ru-RU" sz="4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37%</a:t>
            </a:r>
          </a:p>
          <a:p>
            <a:pPr lvl="2" indent="0" algn="l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ru-RU" sz="4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4,2 балла</a:t>
            </a:r>
          </a:p>
          <a:p>
            <a:pPr lvl="2" indent="0" algn="l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ru-RU" sz="4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24</a:t>
            </a:r>
            <a:r>
              <a:rPr lang="ru-RU" sz="4800" b="1" dirty="0">
                <a:solidFill>
                  <a:srgbClr val="FF0000"/>
                </a:solidFill>
                <a:latin typeface="Trebuchet MS" panose="020B0603020202020204" pitchFamily="34" charset="0"/>
              </a:rPr>
              <a:t>%</a:t>
            </a:r>
          </a:p>
          <a:p>
            <a:pPr lvl="2" indent="0" algn="l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ru-RU" sz="4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18</a:t>
            </a:r>
            <a:r>
              <a:rPr lang="ru-RU" sz="4800" b="1" dirty="0">
                <a:solidFill>
                  <a:srgbClr val="FF0000"/>
                </a:solidFill>
                <a:latin typeface="Trebuchet MS" panose="020B0603020202020204" pitchFamily="34" charset="0"/>
              </a:rPr>
              <a:t>%</a:t>
            </a:r>
          </a:p>
          <a:p>
            <a:pPr lvl="2" indent="0" algn="l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ru-RU" sz="4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3%</a:t>
            </a:r>
          </a:p>
          <a:p>
            <a:pPr lvl="2" indent="0" algn="l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</a:pPr>
            <a:r>
              <a:rPr lang="ru-RU" sz="4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42%</a:t>
            </a:r>
            <a:endParaRPr lang="ru-RU" sz="3200" dirty="0">
              <a:latin typeface="Trebuchet MS" panose="020B0603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02768" y="6569968"/>
            <a:ext cx="22754528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02768" y="7507178"/>
            <a:ext cx="22754528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02768" y="8540727"/>
            <a:ext cx="22754528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02768" y="9666312"/>
            <a:ext cx="22754528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02768" y="10962456"/>
            <a:ext cx="22754528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03313" y="12042576"/>
            <a:ext cx="22754528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736685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120942" y="12834664"/>
            <a:ext cx="2096394" cy="734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http://toplogos.ru/images/logo-cb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952" y="12690648"/>
            <a:ext cx="909368" cy="9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hape 57"/>
          <p:cNvSpPr/>
          <p:nvPr/>
        </p:nvSpPr>
        <p:spPr>
          <a:xfrm>
            <a:off x="166688" y="302692"/>
            <a:ext cx="23619196" cy="3098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59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Российский индекс </a:t>
            </a:r>
          </a:p>
          <a:p>
            <a:pPr algn="l"/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финансовой грамотности молодежи</a:t>
            </a:r>
            <a:endParaRPr lang="ru-RU" sz="96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8989741"/>
              </p:ext>
            </p:extLst>
          </p:nvPr>
        </p:nvGraphicFramePr>
        <p:xfrm>
          <a:off x="16943824" y="6400425"/>
          <a:ext cx="6624736" cy="565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227206695"/>
              </p:ext>
            </p:extLst>
          </p:nvPr>
        </p:nvGraphicFramePr>
        <p:xfrm>
          <a:off x="4199112" y="6293826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6689" y="7506072"/>
            <a:ext cx="3600449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722313" indent="-722313" algn="r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Финансовое поведение**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43824" y="3974025"/>
            <a:ext cx="6986438" cy="2914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4000" b="1" dirty="0" smtClean="0">
                <a:latin typeface="Trebuchet MS" pitchFamily="34" charset="0"/>
              </a:rPr>
              <a:t>Значение итогового российского индекса финансовой грамотности молодежи</a:t>
            </a:r>
            <a:endParaRPr lang="ru-RU" sz="4000" dirty="0">
              <a:latin typeface="Trebuchet M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466" y="6137920"/>
            <a:ext cx="3607672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722313" indent="-722313" algn="r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Финансовые знания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6664" y="8802216"/>
            <a:ext cx="3600449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722313" indent="-722313" algn="r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atin typeface="Trebuchet MS" pitchFamily="34" charset="0"/>
              </a:rPr>
              <a:t>Финансовые установки</a:t>
            </a: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315134110"/>
              </p:ext>
            </p:extLst>
          </p:nvPr>
        </p:nvGraphicFramePr>
        <p:xfrm>
          <a:off x="9988278" y="6331231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739403000"/>
              </p:ext>
            </p:extLst>
          </p:nvPr>
        </p:nvGraphicFramePr>
        <p:xfrm>
          <a:off x="4184886" y="7650088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836926870"/>
              </p:ext>
            </p:extLst>
          </p:nvPr>
        </p:nvGraphicFramePr>
        <p:xfrm>
          <a:off x="4271120" y="8946232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1729924262"/>
              </p:ext>
            </p:extLst>
          </p:nvPr>
        </p:nvGraphicFramePr>
        <p:xfrm>
          <a:off x="10060286" y="8983637"/>
          <a:ext cx="5486834" cy="10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92984" y="6399881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rebuchet MS" panose="020B0603020202020204" pitchFamily="34" charset="0"/>
                <a:sym typeface="Helvetica Light"/>
              </a:rPr>
              <a:t>4,1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5830" y="7737263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1,3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0656" y="8999402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3,0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28845" y="7157392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7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00312" y="7169069"/>
            <a:ext cx="56605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7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100270" y="9636115"/>
            <a:ext cx="359073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rebuchet MS" panose="020B0603020202020204" pitchFamily="34" charset="0"/>
              </a:rPr>
              <a:t>5</a:t>
            </a:r>
            <a:endParaRPr kumimoji="0" lang="ru-RU" sz="320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328845" y="8483860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3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28845" y="9738320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5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221524" y="6399881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latin typeface="Trebuchet MS" panose="020B0603020202020204" pitchFamily="34" charset="0"/>
              </a:rPr>
              <a:t>4,2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100357" y="9057700"/>
            <a:ext cx="1091644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latin typeface="Trebuchet MS" panose="020B0603020202020204" pitchFamily="34" charset="0"/>
              </a:rPr>
              <a:t>2,7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32552" y="7136414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32552" y="8462882"/>
            <a:ext cx="359073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rebuchet MS" panose="020B0603020202020204" pitchFamily="34" charset="0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32552" y="9717342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124397" y="7133168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124397" y="9714096"/>
            <a:ext cx="359072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 panose="020B0603020202020204" pitchFamily="34" charset="0"/>
                <a:sym typeface="Helvetica Light"/>
              </a:rPr>
              <a:t>0</a:t>
            </a:r>
            <a:endParaRPr kumimoji="0" lang="ru-RU" sz="3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anose="020B0603020202020204" pitchFamily="34" charset="0"/>
              <a:sym typeface="Helvetica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67138" y="5191949"/>
            <a:ext cx="5741243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800" b="1" dirty="0" smtClean="0">
                <a:latin typeface="Trebuchet MS" pitchFamily="34" charset="0"/>
              </a:rPr>
              <a:t>Молодежь (14 -22 года)*</a:t>
            </a:r>
            <a:endParaRPr lang="ru-RU" sz="2800" dirty="0">
              <a:latin typeface="Trebuchet MS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883372" y="5187567"/>
            <a:ext cx="5741243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800" b="1" dirty="0" smtClean="0">
                <a:latin typeface="Trebuchet MS" pitchFamily="34" charset="0"/>
              </a:rPr>
              <a:t>Население 18+</a:t>
            </a:r>
            <a:endParaRPr lang="ru-RU" sz="2800" dirty="0">
              <a:latin typeface="Trebuchet MS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03312" y="11840086"/>
            <a:ext cx="16705311" cy="13753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000" i="1" dirty="0" smtClean="0">
                <a:latin typeface="Trebuchet MS" pitchFamily="34" charset="0"/>
              </a:rPr>
              <a:t>* Для сравнения взяты два из трех компонентов индекса международной методики.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</a:pPr>
            <a:r>
              <a:rPr lang="ru-RU" sz="2000" i="1" dirty="0" smtClean="0">
                <a:latin typeface="Trebuchet MS" pitchFamily="34" charset="0"/>
              </a:rPr>
              <a:t>** По компоненте финансовое поведение молодежи и взрослым задавались разные вопросы, поэтому они не подлежат сравнению.</a:t>
            </a:r>
            <a:endParaRPr lang="ru-RU" sz="2000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15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201240" y="881336"/>
            <a:ext cx="24016096" cy="1621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59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ru-RU" sz="9600" dirty="0">
                <a:solidFill>
                  <a:schemeClr val="tx1"/>
                </a:solidFill>
                <a:latin typeface="Trebuchet MS" pitchFamily="34" charset="0"/>
              </a:rPr>
              <a:t>Цели </a:t>
            </a:r>
            <a:r>
              <a:rPr lang="ru-RU" sz="9600" dirty="0" smtClean="0">
                <a:solidFill>
                  <a:schemeClr val="tx1"/>
                </a:solidFill>
                <a:latin typeface="Trebuchet MS" pitchFamily="34" charset="0"/>
              </a:rPr>
              <a:t>мониторинговых </a:t>
            </a:r>
            <a:r>
              <a:rPr lang="ru-RU" sz="9600" dirty="0">
                <a:solidFill>
                  <a:schemeClr val="tx1"/>
                </a:solidFill>
                <a:latin typeface="Trebuchet MS" pitchFamily="34" charset="0"/>
              </a:rPr>
              <a:t>этапов</a:t>
            </a:r>
            <a:endParaRPr sz="96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3313" y="4832450"/>
            <a:ext cx="21951264" cy="61151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685800" indent="-685800"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rebuchet MS" pitchFamily="34" charset="0"/>
              </a:rPr>
              <a:t>Анализ эффективности государственной </a:t>
            </a:r>
            <a:r>
              <a:rPr lang="ru-RU" sz="4400" dirty="0">
                <a:latin typeface="Trebuchet MS" pitchFamily="34" charset="0"/>
              </a:rPr>
              <a:t>просветительской политики и усилий финансовых институтов, в первую очередь банковского сегмента, по повышению всех компонент финансовой грамотности</a:t>
            </a:r>
            <a:r>
              <a:rPr lang="ru-RU" sz="4400" dirty="0" smtClean="0">
                <a:latin typeface="Trebuchet MS" pitchFamily="34" charset="0"/>
              </a:rPr>
              <a:t>.</a:t>
            </a:r>
          </a:p>
          <a:p>
            <a:pPr marL="685800" indent="-685800"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ru-RU" sz="4400" dirty="0">
              <a:latin typeface="Trebuchet MS" pitchFamily="34" charset="0"/>
            </a:endParaRPr>
          </a:p>
          <a:p>
            <a:pPr marL="685800" indent="-685800"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ru-RU" sz="4400" dirty="0" smtClean="0">
                <a:latin typeface="Trebuchet MS" pitchFamily="34" charset="0"/>
              </a:rPr>
              <a:t>Выявление </a:t>
            </a:r>
            <a:r>
              <a:rPr lang="ru-RU" sz="4400" dirty="0">
                <a:latin typeface="Trebuchet MS" pitchFamily="34" charset="0"/>
              </a:rPr>
              <a:t>факторов, определяющих изменения отдельных </a:t>
            </a:r>
            <a:r>
              <a:rPr lang="ru-RU" sz="4400" dirty="0" smtClean="0">
                <a:latin typeface="Trebuchet MS" pitchFamily="34" charset="0"/>
              </a:rPr>
              <a:t>показателей финансовой грамотности населения.</a:t>
            </a:r>
          </a:p>
          <a:p>
            <a:pPr marL="685800" indent="-685800" algn="just">
              <a:spcBef>
                <a:spcPts val="1200"/>
              </a:spcBef>
              <a:spcAft>
                <a:spcPts val="12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ru-RU" sz="4400" dirty="0" smtClean="0">
              <a:latin typeface="Trebuchet MS" pitchFamily="34" charset="0"/>
            </a:endParaRPr>
          </a:p>
        </p:txBody>
      </p:sp>
      <p:pic>
        <p:nvPicPr>
          <p:cNvPr id="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120942" y="12834664"/>
            <a:ext cx="2096394" cy="734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http://toplogos.ru/images/logo-cb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952" y="12690648"/>
            <a:ext cx="909368" cy="9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112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364</Words>
  <Application>Microsoft Office PowerPoint</Application>
  <PresentationFormat>Произвольный</PresentationFormat>
  <Paragraphs>136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ZHILTSOV Denis S.</dc:creator>
  <cp:lastModifiedBy>Зорина Т.В.</cp:lastModifiedBy>
  <cp:revision>566</cp:revision>
  <cp:lastPrinted>2016-11-02T18:38:14Z</cp:lastPrinted>
  <dcterms:modified xsi:type="dcterms:W3CDTF">2018-07-10T07:11:37Z</dcterms:modified>
</cp:coreProperties>
</file>